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heme/theme4.xml" ContentType="application/vnd.openxmlformats-officedocument.theme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8" r:id="rId3"/>
  </p:sldMasterIdLst>
  <p:notesMasterIdLst>
    <p:notesMasterId r:id="rId27"/>
  </p:notesMasterIdLst>
  <p:sldIdLst>
    <p:sldId id="335" r:id="rId4"/>
    <p:sldId id="393" r:id="rId5"/>
    <p:sldId id="391" r:id="rId6"/>
    <p:sldId id="394" r:id="rId7"/>
    <p:sldId id="389" r:id="rId8"/>
    <p:sldId id="390" r:id="rId9"/>
    <p:sldId id="392" r:id="rId10"/>
    <p:sldId id="396" r:id="rId11"/>
    <p:sldId id="397" r:id="rId12"/>
    <p:sldId id="399" r:id="rId13"/>
    <p:sldId id="400" r:id="rId14"/>
    <p:sldId id="402" r:id="rId15"/>
    <p:sldId id="401" r:id="rId16"/>
    <p:sldId id="403" r:id="rId17"/>
    <p:sldId id="404" r:id="rId18"/>
    <p:sldId id="414" r:id="rId19"/>
    <p:sldId id="415" r:id="rId20"/>
    <p:sldId id="407" r:id="rId21"/>
    <p:sldId id="413" r:id="rId22"/>
    <p:sldId id="409" r:id="rId23"/>
    <p:sldId id="410" r:id="rId24"/>
    <p:sldId id="411" r:id="rId25"/>
    <p:sldId id="330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xun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6"/>
    <a:srgbClr val="004C92"/>
    <a:srgbClr val="0070C0"/>
    <a:srgbClr val="003668"/>
    <a:srgbClr val="0078E6"/>
    <a:srgbClr val="005AAC"/>
    <a:srgbClr val="006600"/>
    <a:srgbClr val="0065C0"/>
    <a:srgbClr val="FFA336"/>
    <a:srgbClr val="003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6" autoAdjust="0"/>
    <p:restoredTop sz="94660"/>
  </p:normalViewPr>
  <p:slideViewPr>
    <p:cSldViewPr>
      <p:cViewPr>
        <p:scale>
          <a:sx n="150" d="100"/>
          <a:sy n="150" d="100"/>
        </p:scale>
        <p:origin x="786" y="-9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E279-1EAA-4984-8DDE-C1A529CE731A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9645-561F-47F0-9357-72E27DD8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06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28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36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1" name="直接连接符 110"/>
          <p:cNvCxnSpPr/>
          <p:nvPr userDrawn="1"/>
        </p:nvCxnSpPr>
        <p:spPr>
          <a:xfrm>
            <a:off x="6347185" y="606048"/>
            <a:ext cx="24488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/>
        </p:nvCxnSpPr>
        <p:spPr>
          <a:xfrm>
            <a:off x="6339565" y="659388"/>
            <a:ext cx="244885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页脚占位符 1"/>
          <p:cNvSpPr>
            <a:spLocks noGrp="1"/>
          </p:cNvSpPr>
          <p:nvPr userDrawn="1"/>
        </p:nvSpPr>
        <p:spPr>
          <a:xfrm>
            <a:off x="6469380" y="290830"/>
            <a:ext cx="2176145" cy="2921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 </a:t>
            </a:r>
            <a:r>
              <a:rPr lang="en-US" altLang="zh-CN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云南</a:t>
            </a:r>
            <a:r>
              <a:rPr lang="zh-CN" altLang="en-US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省标准化研究院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111" name="直接连接符 110"/>
          <p:cNvCxnSpPr/>
          <p:nvPr userDrawn="1"/>
        </p:nvCxnSpPr>
        <p:spPr>
          <a:xfrm>
            <a:off x="6347185" y="606048"/>
            <a:ext cx="24488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/>
        </p:nvCxnSpPr>
        <p:spPr>
          <a:xfrm>
            <a:off x="6339565" y="659388"/>
            <a:ext cx="244885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页脚占位符 1"/>
          <p:cNvSpPr>
            <a:spLocks noGrp="1"/>
          </p:cNvSpPr>
          <p:nvPr userDrawn="1"/>
        </p:nvSpPr>
        <p:spPr>
          <a:xfrm>
            <a:off x="6469380" y="290830"/>
            <a:ext cx="2176145" cy="2921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 </a:t>
            </a:r>
            <a:r>
              <a:rPr lang="en-US" altLang="zh-CN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云南</a:t>
            </a:r>
            <a:r>
              <a:rPr lang="zh-CN" altLang="en-US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省标准化研究院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9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770" cy="51435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microsoft.com/office/2007/relationships/hdphoto" Target="../media/hdphoto10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microsoft.com/office/2007/relationships/hdphoto" Target="../media/hdphoto11.wdp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324034" y="185167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9321" y="1889760"/>
            <a:ext cx="803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隐藏在衣服标签中的标准“小秘密”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0450" y="3382645"/>
            <a:ext cx="634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云南省标准化研究院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标准化研究二室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4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2021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24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月</a:t>
            </a:r>
            <a:r>
              <a:rPr lang="en-US" altLang="zh-CN" sz="24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28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日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11" name="直接连接符 110"/>
          <p:cNvCxnSpPr/>
          <p:nvPr userDrawn="1"/>
        </p:nvCxnSpPr>
        <p:spPr>
          <a:xfrm>
            <a:off x="6347185" y="606048"/>
            <a:ext cx="24488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/>
        </p:nvCxnSpPr>
        <p:spPr>
          <a:xfrm>
            <a:off x="6339565" y="659388"/>
            <a:ext cx="244885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页脚占位符 1"/>
          <p:cNvSpPr>
            <a:spLocks noGrp="1"/>
          </p:cNvSpPr>
          <p:nvPr userDrawn="1"/>
        </p:nvSpPr>
        <p:spPr>
          <a:xfrm>
            <a:off x="6469380" y="290830"/>
            <a:ext cx="2176145" cy="2921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 </a:t>
            </a:r>
            <a:r>
              <a:rPr lang="en-US" altLang="zh-CN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云南</a:t>
            </a:r>
            <a:r>
              <a:rPr lang="zh-CN" altLang="en-US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省标准化研究院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0" b="96800" l="20000" r="8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203598"/>
            <a:ext cx="2753448" cy="27534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2028" y="643703"/>
            <a:ext cx="52219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、服装</a:t>
            </a:r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产品</a:t>
            </a:r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执行标准</a:t>
            </a:r>
          </a:p>
          <a:p>
            <a:r>
              <a:rPr lang="zh-CN" altLang="en-US" b="1" dirty="0" smtClean="0">
                <a:solidFill>
                  <a:srgbClr val="222222"/>
                </a:solidFill>
                <a:latin typeface="PingFang SC"/>
              </a:rPr>
              <a:t>   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GB 18401-2010 《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国家纺织产品基本安全技术规范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，产品吊牌上必须标注产品执行标准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含年份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rgbClr val="22222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lang="en-US" altLang="zh-CN" b="1" dirty="0" smtClean="0">
                <a:solidFill>
                  <a:srgbClr val="222222"/>
                </a:solidFill>
                <a:latin typeface="PingFang SC"/>
              </a:rPr>
              <a:t>   </a:t>
            </a:r>
            <a:endParaRPr lang="zh-CN" altLang="en-US" b="0" i="0" dirty="0">
              <a:solidFill>
                <a:srgbClr val="222222"/>
              </a:solidFill>
              <a:effectLst/>
              <a:latin typeface="PingFang SC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76107" y="2066699"/>
            <a:ext cx="1851198" cy="2468264"/>
            <a:chOff x="3635896" y="2191718"/>
            <a:chExt cx="1851198" cy="24682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2191718"/>
              <a:ext cx="1851198" cy="24682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7" name="矩形 6"/>
            <p:cNvSpPr/>
            <p:nvPr/>
          </p:nvSpPr>
          <p:spPr>
            <a:xfrm>
              <a:off x="4093443" y="3478813"/>
              <a:ext cx="936104" cy="17562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470"/>
            <a:ext cx="1998649" cy="28393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811974" y="2139702"/>
            <a:ext cx="3432434" cy="1445114"/>
            <a:chOff x="4429161" y="1980970"/>
            <a:chExt cx="3432434" cy="144511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161" y="1980970"/>
              <a:ext cx="3329319" cy="14451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1" name="矩形 10"/>
            <p:cNvSpPr/>
            <p:nvPr/>
          </p:nvSpPr>
          <p:spPr>
            <a:xfrm>
              <a:off x="6295167" y="2574975"/>
              <a:ext cx="1566428" cy="23370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213807" y="3716327"/>
            <a:ext cx="493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</a:t>
            </a:r>
            <a:r>
              <a:rPr lang="zh-CN" altLang="en-US" dirty="0" smtClean="0"/>
              <a:t>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消费者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如果想了解服装产品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执行标准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，可以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登录国家企业产品标准信息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平台进行查询。</a:t>
            </a:r>
            <a:r>
              <a:rPr lang="zh-CN" altLang="en-US" dirty="0" smtClean="0"/>
              <a:t>（</a:t>
            </a:r>
            <a:r>
              <a:rPr lang="en-US" altLang="zh-CN" dirty="0"/>
              <a:t>http://www.qybz.org.cn/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1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云形标注 15"/>
          <p:cNvSpPr/>
          <p:nvPr/>
        </p:nvSpPr>
        <p:spPr>
          <a:xfrm>
            <a:off x="5714176" y="339888"/>
            <a:ext cx="3419872" cy="1268741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09516" y="537157"/>
            <a:ext cx="2439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1992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日起，中国开始全国实施统一的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GB 1335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1991《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服装号型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国家标准，它是由纺织工业部</a:t>
            </a:r>
            <a:r>
              <a:rPr lang="zh-CN" altLang="en-US" sz="1400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制定。</a:t>
            </a:r>
            <a:endParaRPr lang="zh-CN" altLang="en-US" sz="1400" dirty="0">
              <a:solidFill>
                <a:srgbClr val="22222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32040" y="1779662"/>
            <a:ext cx="4248472" cy="3312368"/>
            <a:chOff x="4427984" y="380426"/>
            <a:chExt cx="4248472" cy="33123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615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23799" r="7602" b="11802"/>
            <a:stretch/>
          </p:blipFill>
          <p:spPr>
            <a:xfrm>
              <a:off x="4427984" y="380426"/>
              <a:ext cx="4248472" cy="331236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716016" y="987574"/>
              <a:ext cx="313433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u="sng" dirty="0" smtClean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号型</a:t>
              </a:r>
              <a:r>
                <a:rPr lang="zh-CN" altLang="en-US" sz="1400" dirty="0" smtClean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：是</a:t>
              </a:r>
              <a:r>
                <a:rPr lang="zh-CN" altLang="en-US" sz="1400" dirty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表示服装的一些基本尺寸即服装的大小的标识</a:t>
              </a:r>
              <a:r>
                <a:rPr lang="zh-CN" altLang="en-US" sz="1400" dirty="0" smtClean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zh-CN" altLang="en-US" sz="1400" b="1" u="sng" dirty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号</a:t>
              </a:r>
              <a:r>
                <a:rPr lang="zh-CN" altLang="en-US" sz="1400" dirty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：指人体的身高，以厘米为单位表示，是设计和选购服装长短的依据。</a:t>
              </a:r>
            </a:p>
            <a:p>
              <a:pPr algn="just"/>
              <a:r>
                <a:rPr lang="zh-CN" altLang="en-US" sz="1400" b="1" u="sng" dirty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型</a:t>
              </a:r>
              <a:r>
                <a:rPr lang="zh-CN" altLang="en-US" sz="1400" dirty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：指人体的胸围或腰围，以厘米为单位表示，是设计和选购服装肥瘦的依据。上装指胸围，下装指腰围</a:t>
              </a:r>
              <a:r>
                <a:rPr lang="zh-CN" altLang="en-US" sz="1400" dirty="0" smtClean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292080" y="613720"/>
              <a:ext cx="173156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华光隶书_CNKI" panose="02000500000000000000" pitchFamily="2" charset="-122"/>
                  <a:ea typeface="华光隶书_CNKI" panose="02000500000000000000" pitchFamily="2" charset="-122"/>
                </a:rPr>
                <a:t>标准小知识</a:t>
              </a:r>
              <a:endPara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光隶书_CNKI" panose="02000500000000000000" pitchFamily="2" charset="-122"/>
                <a:ea typeface="华光隶书_CNKI" panose="02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3478"/>
            <a:ext cx="1162260" cy="1748341"/>
            <a:chOff x="7884369" y="1083682"/>
            <a:chExt cx="1162260" cy="17483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62" b="9730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9" t="10978" r="20271"/>
            <a:stretch/>
          </p:blipFill>
          <p:spPr>
            <a:xfrm>
              <a:off x="7884369" y="1275606"/>
              <a:ext cx="1080120" cy="155641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4" b="90000" l="64231" r="80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5" t="4206" r="19470" b="80529"/>
            <a:stretch/>
          </p:blipFill>
          <p:spPr>
            <a:xfrm>
              <a:off x="8748464" y="1083682"/>
              <a:ext cx="298165" cy="298165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216024" y="4093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222222"/>
                </a:solidFill>
                <a:latin typeface="PingFang SC"/>
              </a:rPr>
              <a:t>  </a:t>
            </a:r>
            <a:r>
              <a:rPr lang="zh-CN" altLang="en-US" sz="2000" b="1" dirty="0" smtClean="0">
                <a:solidFill>
                  <a:srgbClr val="222222"/>
                </a:solidFill>
                <a:latin typeface="PingFang SC"/>
              </a:rPr>
              <a:t>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号型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或尺码，是我们最关心的点。我们大多数人买衣服只看标签上尺寸型号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。但是有时候却不是那么合身，这时候就要参考身高和胸（腰）围了。一般来说，衣服的吊牌上都注有身高和胸围、腰围等信息。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69776" y="87894"/>
            <a:ext cx="186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、号型</a:t>
            </a:r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或尺码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5" y="2427596"/>
            <a:ext cx="2558179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8" name="矩形 17"/>
          <p:cNvSpPr/>
          <p:nvPr/>
        </p:nvSpPr>
        <p:spPr>
          <a:xfrm>
            <a:off x="269776" y="404048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例如，某件男西服上衣标注为：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170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88A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），那么这里的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170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指的是身高，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则表达胸围，紧跟在后面的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在这里指的是体型或版型，括号里的</a:t>
            </a:r>
            <a:r>
              <a:rPr lang="en-US" altLang="zh-CN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1400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就是中码的</a:t>
            </a:r>
            <a:r>
              <a:rPr lang="zh-CN" altLang="en-US" sz="1400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</a:t>
            </a:r>
            <a:r>
              <a:rPr lang="zh-CN" altLang="en-US" sz="1400" dirty="0">
                <a:solidFill>
                  <a:srgbClr val="222222"/>
                </a:solidFill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20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60" y="2861860"/>
            <a:ext cx="2925325" cy="1800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4110" y="180872"/>
            <a:ext cx="186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、号型</a:t>
            </a:r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或尺码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64177"/>
            <a:ext cx="2016224" cy="2897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37" y="1761498"/>
            <a:ext cx="2009726" cy="2900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72" y="1750832"/>
            <a:ext cx="1972523" cy="2900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矩形 5"/>
          <p:cNvSpPr/>
          <p:nvPr/>
        </p:nvSpPr>
        <p:spPr>
          <a:xfrm>
            <a:off x="359727" y="636826"/>
            <a:ext cx="7812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222222"/>
                </a:solidFill>
                <a:latin typeface="PingFang SC"/>
              </a:rPr>
              <a:t>    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GB 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1335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1991《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服装号型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经修订，现行版本为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GB/T 1335.1-2008《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服装号型 男子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GB/T 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1335.2-2008《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服装号型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女子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GB/T 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1335.3-2009《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服装号型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儿童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rgbClr val="22222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9" b="94586" l="452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83" y="476543"/>
            <a:ext cx="1343403" cy="25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7534"/>
            <a:ext cx="7151836" cy="406135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23728" y="1155663"/>
            <a:ext cx="56166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体型</a:t>
            </a:r>
          </a:p>
          <a:p>
            <a:pPr algn="just"/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是以人体的胸围与腰围的差数为依据来划分体型，并将体型分为四类，分别为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型。</a:t>
            </a:r>
            <a:endParaRPr lang="en-US" altLang="zh-CN" sz="1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：表示胸围与腰围的差数为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24cm</a:t>
            </a:r>
            <a:r>
              <a:rPr lang="zh-CN" altLang="en-US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之间</a:t>
            </a:r>
            <a:r>
              <a:rPr lang="en-US" altLang="zh-CN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偏瘦</a:t>
            </a:r>
            <a:r>
              <a:rPr lang="en-US" altLang="zh-CN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);</a:t>
            </a:r>
            <a:endParaRPr lang="en-US" altLang="zh-CN" sz="1400" b="1" u="sng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：表示胸围与腰围的差数为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18cm</a:t>
            </a:r>
            <a:r>
              <a:rPr lang="zh-CN" altLang="en-US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之间</a:t>
            </a:r>
            <a:r>
              <a:rPr lang="zh-CN" altLang="en-US" sz="14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正常）</a:t>
            </a:r>
            <a:r>
              <a:rPr lang="en-US" altLang="zh-CN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algn="just"/>
            <a:r>
              <a:rPr lang="en-US" altLang="zh-CN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：表示胸围与腰围的差数为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13cm</a:t>
            </a:r>
            <a:r>
              <a:rPr lang="zh-CN" altLang="en-US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之间</a:t>
            </a:r>
            <a:r>
              <a:rPr lang="zh-CN" altLang="en-US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14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偏胖</a:t>
            </a:r>
            <a:r>
              <a:rPr lang="zh-CN" altLang="en-US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en-US" altLang="zh-CN" sz="1400" b="1" u="sng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：表示胸围与腰围的差数为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8cm</a:t>
            </a:r>
            <a:r>
              <a:rPr lang="zh-CN" altLang="en-US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之间</a:t>
            </a:r>
            <a:r>
              <a:rPr lang="zh-CN" altLang="en-US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（胖）</a:t>
            </a:r>
            <a:r>
              <a:rPr lang="en-US" altLang="zh-CN" sz="1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altLang="en-US" sz="1400" b="1" u="sng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号型系列</a:t>
            </a:r>
          </a:p>
          <a:p>
            <a:pPr algn="just"/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以各体型中间体为中心，向两边依次递增或递减。身高以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分档组成系列，胸围以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分档组成系列，腰围以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2cm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、分档组成系列。</a:t>
            </a:r>
          </a:p>
          <a:p>
            <a:pPr algn="just"/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系列如下： </a:t>
            </a:r>
            <a:r>
              <a:rPr lang="en-US" altLang="zh-CN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XS  S  M  L  XL;</a:t>
            </a:r>
            <a:endParaRPr lang="en-US" altLang="zh-CN" sz="1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上衣</a:t>
            </a:r>
            <a:r>
              <a:rPr lang="zh-CN" altLang="en-US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型号：</a:t>
            </a:r>
            <a:r>
              <a:rPr lang="en-US" altLang="zh-CN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150/76A  155/80A  160/84A  165/88A  170/92A;</a:t>
            </a:r>
            <a:endParaRPr lang="en-US" altLang="zh-CN" sz="1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裙</a:t>
            </a:r>
            <a:r>
              <a:rPr lang="en-US" altLang="zh-CN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裤</a:t>
            </a:r>
            <a:r>
              <a:rPr lang="zh-CN" altLang="en-US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号型：</a:t>
            </a:r>
            <a:r>
              <a:rPr lang="en-US" altLang="zh-CN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150/58A  155/62A  160/66A  165/70A  170/74A</a:t>
            </a:r>
            <a:r>
              <a:rPr lang="zh-CN" altLang="en-US" sz="1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9203" y="813941"/>
            <a:ext cx="17315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光隶书_CNKI" panose="02000500000000000000" pitchFamily="2" charset="-122"/>
                <a:ea typeface="华光隶书_CNKI" panose="02000500000000000000" pitchFamily="2" charset="-122"/>
              </a:rPr>
              <a:t>标准小知识</a:t>
            </a:r>
            <a:endParaRPr lang="zh-CN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华光隶书_CNKI" panose="02000500000000000000" pitchFamily="2" charset="-122"/>
              <a:ea typeface="华光隶书_CNKI" panose="02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6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82" y="627534"/>
            <a:ext cx="2280210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img2.baidu.com/image_search/src=http%3A%2F%2Fimg.mp.sohu.com%2Fq_mini%2Cc_zoom%2Cw_640%2Fupload%2F20170809%2F2bd30af08de348978724fb32d82b6515_th.jpg&amp;refer=http%3A%2F%2Fimg.mp.sohu.com&amp;app=2002&amp;size=f9999,10000&amp;q=a80&amp;n=0&amp;g=0n&amp;fmt=jpeg?sec=1622337488&amp;t=22e7caf7257c64af2c631a9e8f500c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432048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91556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000" dirty="0" smtClean="0"/>
              <a:t>       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服装洗涤及护理标签的作用是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为服装的使用及护理者提供最佳清洁程序的指导，</a:t>
            </a:r>
            <a:r>
              <a:rPr lang="zh-CN" altLang="en-US" sz="20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以便保持服装的良好外观和合身性。</a:t>
            </a:r>
            <a:endParaRPr lang="en-US" altLang="zh-CN" sz="2000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88024" y="2931790"/>
            <a:ext cx="4176464" cy="1507207"/>
            <a:chOff x="4788024" y="3214861"/>
            <a:chExt cx="4032448" cy="1224136"/>
          </a:xfrm>
        </p:grpSpPr>
        <p:sp>
          <p:nvSpPr>
            <p:cNvPr id="8" name="横卷形 7"/>
            <p:cNvSpPr/>
            <p:nvPr/>
          </p:nvSpPr>
          <p:spPr>
            <a:xfrm>
              <a:off x="4788024" y="3214861"/>
              <a:ext cx="4032448" cy="1224136"/>
            </a:xfrm>
            <a:prstGeom prst="horizont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932040" y="3503763"/>
              <a:ext cx="3888432" cy="524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zh-CN" dirty="0">
                  <a:latin typeface="楷体" pitchFamily="49" charset="-122"/>
                  <a:ea typeface="楷体" pitchFamily="49" charset="-122"/>
                </a:rPr>
                <a:t>GB/T  8685-2008 </a:t>
              </a:r>
              <a:endParaRPr lang="en-US" altLang="zh-CN" dirty="0" smtClean="0">
                <a:latin typeface="楷体" pitchFamily="49" charset="-122"/>
                <a:ea typeface="楷体" pitchFamily="49" charset="-122"/>
              </a:endParaRPr>
            </a:p>
            <a:p>
              <a:pPr>
                <a:buClr>
                  <a:srgbClr val="FF0000"/>
                </a:buClr>
              </a:pPr>
              <a:r>
                <a:rPr lang="en-US" altLang="zh-CN" dirty="0" smtClean="0">
                  <a:latin typeface="楷体" pitchFamily="49" charset="-122"/>
                  <a:ea typeface="楷体" pitchFamily="49" charset="-122"/>
                </a:rPr>
                <a:t>《</a:t>
              </a:r>
              <a:r>
                <a:rPr lang="zh-CN" altLang="en-US" smtClean="0">
                  <a:latin typeface="楷体" pitchFamily="49" charset="-122"/>
                  <a:ea typeface="楷体" pitchFamily="49" charset="-122"/>
                </a:rPr>
                <a:t>纺织品 维护标签规范 符号法</a:t>
              </a:r>
              <a:r>
                <a:rPr lang="en-US" altLang="zh-CN" smtClean="0">
                  <a:latin typeface="楷体" pitchFamily="49" charset="-122"/>
                  <a:ea typeface="楷体" pitchFamily="49" charset="-122"/>
                </a:rPr>
                <a:t>》</a:t>
              </a:r>
              <a:endParaRPr lang="en-US" altLang="zh-CN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44008" y="515456"/>
            <a:ext cx="186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、洗涤</a:t>
            </a:r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及护理</a:t>
            </a:r>
          </a:p>
        </p:txBody>
      </p:sp>
    </p:spTree>
    <p:extLst>
      <p:ext uri="{BB962C8B-B14F-4D97-AF65-F5344CB8AC3E}">
        <p14:creationId xmlns:p14="http://schemas.microsoft.com/office/powerpoint/2010/main" val="32191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33034"/>
            <a:ext cx="2561386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）应按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水洗、漂白、干燥、熨烫和专业维护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的顺序排列。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9832" y="2110085"/>
            <a:ext cx="252028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8E6"/>
              </a:buClr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）如果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顺序</a:t>
            </a:r>
            <a:r>
              <a:rPr lang="zh-CN" altLang="en-US" b="1" dirty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混乱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，则表明厂家不太正规。</a:t>
            </a:r>
          </a:p>
        </p:txBody>
      </p:sp>
      <p:pic>
        <p:nvPicPr>
          <p:cNvPr id="5" name="Picture 2" descr="C:\Users\Administrator\AppData\Roaming\Tencent\Users\258520600\QQ\WinTemp\RichOle\3BJ9FFN)_C]L]P_LUYU]5%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69" y="1190788"/>
            <a:ext cx="3246829" cy="3246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矩形 5"/>
          <p:cNvSpPr/>
          <p:nvPr/>
        </p:nvSpPr>
        <p:spPr>
          <a:xfrm>
            <a:off x="3055506" y="3414309"/>
            <a:ext cx="2380590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）符号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的使用应满足</a:t>
            </a:r>
            <a:r>
              <a:rPr lang="zh-CN" altLang="en-US" b="1" dirty="0">
                <a:solidFill>
                  <a:srgbClr val="92D050"/>
                </a:solidFill>
                <a:latin typeface="楷体" pitchFamily="49" charset="-122"/>
                <a:ea typeface="楷体" pitchFamily="49" charset="-122"/>
              </a:rPr>
              <a:t>整件产品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；有特殊说明的除外。</a:t>
            </a:r>
          </a:p>
        </p:txBody>
      </p:sp>
      <p:pic>
        <p:nvPicPr>
          <p:cNvPr id="1027" name="Picture 3" descr="C:\Users\Administrator\Desktop\图片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075"/>
            <a:ext cx="2476500" cy="463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61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gimg2.baidu.com/image_search/src=http%3A%2F%2Fbpic.588ku.com%2Felement_water_img%2F18%2F09%2F17%2Fe9b54f3af720605f745bdc302493d83f.jpg&amp;refer=http%3A%2F%2Fbpic.588ku.com&amp;app=2002&amp;size=f9999,10000&amp;q=a80&amp;n=0&amp;g=0n&amp;fmt=jpeg?sec=1622341506&amp;t=0333ce1ed51ca73099365e87777acc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8" y="2603792"/>
            <a:ext cx="2232248" cy="2193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矩形 1"/>
          <p:cNvSpPr/>
          <p:nvPr/>
        </p:nvSpPr>
        <p:spPr>
          <a:xfrm>
            <a:off x="170608" y="411510"/>
            <a:ext cx="24688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洗涤槽代表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手洗或者机洗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的家庭洗涤程序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   用于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表达允许</a:t>
            </a:r>
            <a:r>
              <a:rPr lang="zh-CN" altLang="en-US" sz="2000" b="1" dirty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最高的洗涤温度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2000" b="1" dirty="0">
                <a:solidFill>
                  <a:srgbClr val="92D050"/>
                </a:solidFill>
                <a:latin typeface="楷体" pitchFamily="49" charset="-122"/>
                <a:ea typeface="楷体" pitchFamily="49" charset="-122"/>
              </a:rPr>
              <a:t>最剧烈的洗涤条件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2" descr="C:\Users\Administrator\Desktop\图片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13" y="682467"/>
            <a:ext cx="29337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Administrator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6604"/>
            <a:ext cx="3001963" cy="403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43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gimg2.baidu.com/image_search/src=http%3A%2F%2Fpic.51yuansu.com%2Fpic3%2Fcover%2F03%2F64%2F24%2F5bdc3070da77a_610.jpg&amp;refer=http%3A%2F%2Fpic.51yuansu.com&amp;app=2002&amp;size=f9999,10000&amp;q=a80&amp;n=0&amp;g=0n&amp;fmt=jpeg?sec=1622353881&amp;t=5ffa0e3e0091264d1eb50bf0c264382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37" y="2820328"/>
            <a:ext cx="1971303" cy="1971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矩形 1"/>
          <p:cNvSpPr/>
          <p:nvPr/>
        </p:nvSpPr>
        <p:spPr>
          <a:xfrm>
            <a:off x="6131427" y="1203598"/>
            <a:ext cx="2833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以三角形符号代表漂白。</a:t>
            </a:r>
          </a:p>
        </p:txBody>
      </p:sp>
      <p:pic>
        <p:nvPicPr>
          <p:cNvPr id="2056" name="Picture 8" descr="C:\Users\Administrator\Documents\Tencent Files\258520600\Image\Group2\Y2\6D\Y26DW_CURXI)BDT7ZT}YC4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38984"/>
            <a:ext cx="5832648" cy="2399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Administrator\AppData\Roaming\Tencent\Users\258520600\QQ\WinTemp\RichOle\_QODW)E6_HP8(513V`OEY[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5" y="829843"/>
            <a:ext cx="5832499" cy="172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img2.baidu.com/image_search/src=http%3A%2F%2Fpic.51yuansu.com%2Fpic3%2Fcover%2F02%2F03%2F48%2F599d7093c1d70_610.jpg&amp;refer=http%3A%2F%2Fpic.51yuansu.com&amp;app=2002&amp;size=f9999,10000&amp;q=a80&amp;n=0&amp;g=0n&amp;fmt=jpeg?sec=1622339762&amp;t=3a6aa5407c78c302de969d57b010626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2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" y="480021"/>
            <a:ext cx="6281122" cy="419084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7259" y="627534"/>
            <a:ext cx="6102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干燥：以</a:t>
            </a:r>
            <a:r>
              <a:rPr lang="zh-CN" altLang="en-US" sz="1600" b="1" dirty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正方形代表干燥程序；分为自然干燥和机器转筒</a:t>
            </a:r>
            <a:r>
              <a:rPr lang="zh-CN" altLang="en-US" sz="1600" b="1" dirty="0" smtClean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烘干。</a:t>
            </a:r>
            <a:endParaRPr lang="zh-CN" altLang="en-US" sz="1600" b="1" dirty="0">
              <a:solidFill>
                <a:srgbClr val="0078E6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1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    自然干燥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    在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正方形内加“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I”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线，表示自然悬挂晾干；加“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II”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线表示悬挂滴干；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    在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正方形内加“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-”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线，表示自然平铺晾干；加“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=”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线表示平铺滴干；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    在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正主形左上角加“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/”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线，表示在阴凉处自然干燥，不允许被太阳光线直接照射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64" y="4067949"/>
            <a:ext cx="60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晾干：水洗后脱水    滴干：水洗后不脱水</a:t>
            </a:r>
            <a:endParaRPr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098" name="Picture 2" descr="C:\Users\Administrator\Desktop\图片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78" y="768290"/>
            <a:ext cx="24669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3" y="370658"/>
            <a:ext cx="2952327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翻转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干燥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4" name="Picture 2" descr="C:\Users\Administrator\Desktop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55" y="1019990"/>
            <a:ext cx="4623583" cy="308624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80704" y="808699"/>
            <a:ext cx="3671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正方形内加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○”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表示机器转筒烘干，在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○”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内加“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.”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表示最高烘干温度。</a:t>
            </a:r>
          </a:p>
        </p:txBody>
      </p:sp>
      <p:pic>
        <p:nvPicPr>
          <p:cNvPr id="5122" name="Picture 2" descr="C:\Users\Administrator\Desktop\图片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7494"/>
            <a:ext cx="40386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12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2" y="483518"/>
            <a:ext cx="3670794" cy="23042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34" y="339502"/>
            <a:ext cx="1944218" cy="15927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3" name="组合 2"/>
          <p:cNvGrpSpPr/>
          <p:nvPr/>
        </p:nvGrpSpPr>
        <p:grpSpPr>
          <a:xfrm>
            <a:off x="6372199" y="833736"/>
            <a:ext cx="2520281" cy="1954039"/>
            <a:chOff x="5040053" y="979258"/>
            <a:chExt cx="3353625" cy="1783357"/>
          </a:xfrm>
        </p:grpSpPr>
        <p:sp>
          <p:nvSpPr>
            <p:cNvPr id="5" name="圆角矩形标注 4"/>
            <p:cNvSpPr/>
            <p:nvPr/>
          </p:nvSpPr>
          <p:spPr>
            <a:xfrm>
              <a:off x="5040053" y="979258"/>
              <a:ext cx="3312367" cy="1520484"/>
            </a:xfrm>
            <a:prstGeom prst="wedgeRoundRectCallout">
              <a:avLst>
                <a:gd name="adj1" fmla="val -61008"/>
                <a:gd name="adj2" fmla="val 543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97334" y="1077258"/>
              <a:ext cx="3096344" cy="16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又</a:t>
              </a:r>
              <a:r>
                <a:rPr lang="zh-CN" altLang="en-US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到了要买衣服的季节</a:t>
              </a:r>
              <a:r>
                <a:rPr lang="zh-CN" altLang="en-US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了</a:t>
              </a:r>
              <a:r>
                <a:rPr lang="en-US" altLang="zh-CN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一件衣服，不但要精致好看，更重要的是舒服实用。</a:t>
              </a:r>
              <a:r>
                <a:rPr lang="zh-CN" altLang="en-US" sz="2400" dirty="0" smtClean="0"/>
                <a:t/>
              </a:r>
              <a:br>
                <a:rPr lang="zh-CN" altLang="en-US" sz="2400" dirty="0" smtClean="0"/>
              </a:br>
              <a:endParaRPr lang="zh-CN" altLang="en-US" sz="2400" dirty="0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27785" y="2571750"/>
            <a:ext cx="4680519" cy="2232249"/>
            <a:chOff x="1403648" y="2643758"/>
            <a:chExt cx="4968551" cy="2088232"/>
          </a:xfrm>
        </p:grpSpPr>
        <p:sp>
          <p:nvSpPr>
            <p:cNvPr id="7" name="矩形 6"/>
            <p:cNvSpPr/>
            <p:nvPr/>
          </p:nvSpPr>
          <p:spPr>
            <a:xfrm>
              <a:off x="2255782" y="2792997"/>
              <a:ext cx="360201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一项调查显示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一般人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买</a:t>
              </a: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衣服，注意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力主要集中</a:t>
              </a: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在问价格、看牌子、挑款式、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选大小上</a:t>
              </a: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，很少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有人关注</a:t>
              </a: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服装上的标识内容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，衣服面料和染料是否安全等问题</a:t>
              </a: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椭圆形标注 7"/>
            <p:cNvSpPr/>
            <p:nvPr/>
          </p:nvSpPr>
          <p:spPr>
            <a:xfrm>
              <a:off x="1403648" y="2643758"/>
              <a:ext cx="4968551" cy="2088232"/>
            </a:xfrm>
            <a:prstGeom prst="wedgeEllipseCallout">
              <a:avLst>
                <a:gd name="adj1" fmla="val 52624"/>
                <a:gd name="adj2" fmla="val 2020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950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05" y="2729954"/>
            <a:ext cx="1529651" cy="2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gimg2.baidu.com/image_search/src=http%3A%2F%2Fpic.51yuansu.com%2Fpic3%2Fcover%2F03%2F32%2F78%2F5b867e6a800a8_610.jpg&amp;refer=http%3A%2F%2Fpic.51yuansu.com&amp;app=2002&amp;size=f9999,10000&amp;q=a80&amp;n=0&amp;g=0n&amp;fmt=jpeg?sec=1622341762&amp;t=3a07363ea7757ef6a282dabea16bbb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02"/>
            <a:ext cx="58102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77315" y="555526"/>
            <a:ext cx="4159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熨烫：熨斗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表示家庭熨烫程序；可带蒸汽也可不带蒸汽，在熨斗内加“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.”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表示熨斗底板最高可接受温度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Picture 2" descr="C:\Users\Administrator\Desktop\图片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9702"/>
            <a:ext cx="3714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80791"/>
            <a:ext cx="4320480" cy="23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纺织品专业维护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    圆圈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表示由专业人员对纺织品（不包括真皮和毛皮）的专业干洗和湿洗程序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8194" name="Picture 2" descr="C:\Users\Administrator\Documents\Tencent Files\258520600\Image\Group2\L)\SQ\L)SQX{]8HA%HT119A34U$8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24" l="1509" r="98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9702"/>
            <a:ext cx="260530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Administrator\Desktop\图片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7239"/>
            <a:ext cx="3714750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8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44487"/>
            <a:ext cx="7278008" cy="47922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23628" y="2067694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符号应尽可能地直接标注在制品上或标签上。在不适当的情况下，也可仅在包装上表明维护说明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应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使用适当的材料制作标签，该材料能承受标签上标明的维护处理程序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标签</a:t>
            </a:r>
            <a:r>
              <a:rPr lang="zh-CN" altLang="en-US" sz="2000" b="1" dirty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和符号应足够大，以使符号易于辨认，并在制品的整个寿命期内保持易于辨认</a:t>
            </a:r>
            <a:r>
              <a:rPr lang="zh-CN" altLang="en-US" sz="2000" b="1" dirty="0" smtClean="0">
                <a:solidFill>
                  <a:srgbClr val="0078E6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dirty="0" smtClean="0">
              <a:solidFill>
                <a:srgbClr val="0078E6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标签</a:t>
            </a:r>
            <a:r>
              <a:rPr lang="zh-CN" altLang="en-US" sz="20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应永久地固定在纺织产品上，且符号不被掩藏，使消费者可以很容易地发现和辨认。</a:t>
            </a:r>
          </a:p>
        </p:txBody>
      </p:sp>
    </p:spTree>
    <p:extLst>
      <p:ext uri="{BB962C8B-B14F-4D97-AF65-F5344CB8AC3E}">
        <p14:creationId xmlns:p14="http://schemas.microsoft.com/office/powerpoint/2010/main" val="10987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1840" y="177966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6703060" y="196215"/>
            <a:ext cx="2229485" cy="2921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云南</a:t>
            </a:r>
            <a:r>
              <a:rPr lang="zh-CN" altLang="en-US" sz="160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省标准化研究院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3590" y="3125470"/>
            <a:ext cx="524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部门：标准化研究二室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联系电话：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0871-64326058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12" name="直接连接符 111"/>
          <p:cNvCxnSpPr/>
          <p:nvPr userDrawn="1"/>
        </p:nvCxnSpPr>
        <p:spPr>
          <a:xfrm>
            <a:off x="6483075" y="515878"/>
            <a:ext cx="2448856" cy="0"/>
          </a:xfrm>
          <a:prstGeom prst="line">
            <a:avLst/>
          </a:prstGeom>
          <a:ln w="28575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8" y="2808288"/>
            <a:ext cx="2527060" cy="16872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pSp>
        <p:nvGrpSpPr>
          <p:cNvPr id="3" name="组合 2"/>
          <p:cNvGrpSpPr/>
          <p:nvPr/>
        </p:nvGrpSpPr>
        <p:grpSpPr>
          <a:xfrm>
            <a:off x="31926" y="1800917"/>
            <a:ext cx="1368711" cy="3135241"/>
            <a:chOff x="790170" y="948677"/>
            <a:chExt cx="1721897" cy="39442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400" b="94400" l="39423" r="655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6" t="9076" r="31818"/>
            <a:stretch/>
          </p:blipFill>
          <p:spPr>
            <a:xfrm>
              <a:off x="1259632" y="1563638"/>
              <a:ext cx="1080120" cy="332930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 rot="19260181">
              <a:off x="790170" y="1093500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?</a:t>
              </a:r>
              <a:endPara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1690399">
              <a:off x="2006800" y="948677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?</a:t>
              </a:r>
              <a:endPara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7053" y="603260"/>
            <a:ext cx="8460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很多人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新衣服买回来后，却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发现衣服与自己体型不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合适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；有的只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洗一遍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就变形褪色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；有的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内衣，穿几天就浑身起红点。其实，看懂衣服标签的话，这些大多可以避免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哦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endParaRPr lang="zh-CN" altLang="en-US" sz="2000" b="1" dirty="0">
              <a:solidFill>
                <a:srgbClr val="22222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7654"/>
            <a:ext cx="2975642" cy="1666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10" y="2732392"/>
            <a:ext cx="2536269" cy="2187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358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46" b="698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7999" r="-799" b="28601"/>
          <a:stretch/>
        </p:blipFill>
        <p:spPr>
          <a:xfrm>
            <a:off x="-36512" y="1289870"/>
            <a:ext cx="9074676" cy="3853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43758"/>
            <a:ext cx="2264404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43758"/>
            <a:ext cx="2274645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3758"/>
            <a:ext cx="2264403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矩形 5"/>
          <p:cNvSpPr/>
          <p:nvPr/>
        </p:nvSpPr>
        <p:spPr>
          <a:xfrm>
            <a:off x="467544" y="699542"/>
            <a:ext cx="7767414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222222"/>
                </a:solidFill>
                <a:latin typeface="PingFang SC"/>
              </a:rPr>
              <a:t>   </a:t>
            </a:r>
            <a:r>
              <a:rPr lang="zh-CN" altLang="en-US" sz="2000" b="1" dirty="0" smtClean="0">
                <a:solidFill>
                  <a:srgbClr val="222222"/>
                </a:solidFill>
                <a:latin typeface="PingFang SC"/>
              </a:rPr>
              <a:t>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众所周知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，所有的新衣服上都会挂着一张吊牌，上面有着大量关于这件衣服的重要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信息，例如衣服安全级别分类、尺码、洗涤方式等。</a:t>
            </a:r>
            <a:endParaRPr lang="zh-CN" altLang="en-US" sz="2000" b="1" dirty="0">
              <a:solidFill>
                <a:srgbClr val="22222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8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39952" y="699542"/>
            <a:ext cx="4650476" cy="4353272"/>
            <a:chOff x="3851920" y="666750"/>
            <a:chExt cx="4650476" cy="43532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00" b="90000" l="3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" t="8235" r="16278" b="2353"/>
            <a:stretch/>
          </p:blipFill>
          <p:spPr>
            <a:xfrm>
              <a:off x="3851920" y="666750"/>
              <a:ext cx="4650476" cy="435327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427984" y="2034902"/>
              <a:ext cx="3885667" cy="1866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222222"/>
                  </a:solidFill>
                  <a:latin typeface="PingFang SC"/>
                </a:rPr>
                <a:t>   </a:t>
              </a:r>
              <a:r>
                <a:rPr lang="zh-CN" altLang="en-US" sz="2000" b="1" dirty="0" smtClean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今天</a:t>
              </a:r>
              <a:r>
                <a:rPr lang="zh-CN" altLang="en-US" sz="2000" b="1" dirty="0">
                  <a:solidFill>
                    <a:srgbClr val="22222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告诉你隐藏在衣服标签中的标准“小秘密”，带你从衣服挂牌及商标中了解“数据”，挑选“合格”的衣物。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3705"/>
            <a:ext cx="418955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0" b="96800" l="20000" r="8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69678"/>
            <a:ext cx="2880320" cy="2880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87507" y="483518"/>
            <a:ext cx="43559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安全分类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222222"/>
                </a:solidFill>
                <a:latin typeface="PingFang SC"/>
              </a:rPr>
              <a:t>   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GB 18401-2010《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国家纺织产品基本安全技术规范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的划分，服装可分为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三个安全级别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rgbClr val="22222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b="1" dirty="0">
                <a:solidFill>
                  <a:srgbClr val="222222"/>
                </a:solidFill>
                <a:latin typeface="PingFang SC"/>
              </a:rPr>
              <a:t> </a:t>
            </a:r>
            <a:r>
              <a:rPr lang="en-US" altLang="zh-CN" b="1" dirty="0" smtClean="0">
                <a:solidFill>
                  <a:srgbClr val="222222"/>
                </a:solidFill>
                <a:latin typeface="PingFang SC"/>
              </a:rPr>
              <a:t>  </a:t>
            </a:r>
            <a:endParaRPr lang="zh-CN" altLang="en-US" b="0" i="0" dirty="0">
              <a:solidFill>
                <a:srgbClr val="222222"/>
              </a:solidFill>
              <a:effectLst/>
              <a:latin typeface="PingFang SC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7734"/>
            <a:ext cx="2722240" cy="25301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64" y="190303"/>
            <a:ext cx="2638283" cy="3768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08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0" b="96800" l="20000" r="8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69678"/>
            <a:ext cx="2880320" cy="2880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19672" y="581041"/>
            <a:ext cx="4057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类是能让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周岁以内婴幼儿穿的</a:t>
            </a:r>
            <a:r>
              <a:rPr lang="zh-CN" altLang="en-US" sz="2000" b="1" dirty="0">
                <a:solidFill>
                  <a:srgbClr val="222222"/>
                </a:solidFill>
                <a:latin typeface="PingFang SC"/>
              </a:rPr>
              <a:t>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8315"/>
            <a:ext cx="2866033" cy="19030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30" y="1328524"/>
            <a:ext cx="3096344" cy="26214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48064" y="1131590"/>
            <a:ext cx="3456384" cy="30243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7" b="84916" l="9982" r="50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7494"/>
            <a:ext cx="3056186" cy="19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0" b="96800" l="20000" r="8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69678"/>
            <a:ext cx="2880320" cy="2880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67426" y="699542"/>
            <a:ext cx="6781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B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类是直接接触皮肤的纺织产品，主要是指在穿着或使用时，大部分面积直接与人体皮肤接触的纺织产品。如裤子、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恤、内衣类产品、袜子、腹带、床单、背心、短裤、棉毛衣裤、衬衣等</a:t>
            </a:r>
            <a:r>
              <a:rPr lang="en-US" altLang="zh-CN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altLang="en-US" sz="2000" b="1" dirty="0">
              <a:solidFill>
                <a:srgbClr val="22222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67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62" y="1875850"/>
            <a:ext cx="2541370" cy="2520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70396"/>
            <a:ext cx="2016224" cy="20162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58601"/>
            <a:ext cx="2014234" cy="2017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927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0" b="96800" l="20000" r="8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69678"/>
            <a:ext cx="2880320" cy="28803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3688" y="640447"/>
            <a:ext cx="6114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rgbClr val="222222"/>
                </a:solidFill>
                <a:latin typeface="PingFang SC"/>
              </a:rPr>
              <a:t>    </a:t>
            </a:r>
            <a:r>
              <a:rPr lang="en-US" altLang="zh-CN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000" b="1" dirty="0" smtClean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类是非</a:t>
            </a:r>
            <a:r>
              <a:rPr lang="zh-CN" altLang="en-US" sz="2000" b="1" dirty="0">
                <a:solidFill>
                  <a:srgbClr val="22222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直接接触皮肤的纺织产品，是指在穿着或使用时，产品不直接与人体皮肤接触，或仅有小部分面积直接与人体皮肤接触的纺织产品，如外套、毛衣、外衣、裙子、窗帘、床罩、墙布、填充物、衬布等之类的。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0" b="98425" l="1446" r="97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40" y="2407331"/>
            <a:ext cx="2037422" cy="18705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74" y="2257313"/>
            <a:ext cx="1849137" cy="21705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40308"/>
            <a:ext cx="2119495" cy="1610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2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c94668c531b32bb225df036759afa022333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1320</Words>
  <Application>Microsoft Office PowerPoint</Application>
  <PresentationFormat>全屏显示(16:9)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PingFang SC</vt:lpstr>
      <vt:lpstr>黑体</vt:lpstr>
      <vt:lpstr>华光隶书_CNKI</vt:lpstr>
      <vt:lpstr>楷体</vt:lpstr>
      <vt:lpstr>宋体</vt:lpstr>
      <vt:lpstr>微软雅黑</vt:lpstr>
      <vt:lpstr>Arial</vt:lpstr>
      <vt:lpstr>Calibri</vt:lpstr>
      <vt:lpstr>Wingdings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CHENYING0907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CHENYING0907</dc:title>
  <dc:creator>CHENYING0907</dc:creator>
  <cp:lastModifiedBy>DELL</cp:lastModifiedBy>
  <cp:revision>297</cp:revision>
  <dcterms:created xsi:type="dcterms:W3CDTF">2015-07-04T08:16:00Z</dcterms:created>
  <dcterms:modified xsi:type="dcterms:W3CDTF">2021-05-06T08:12:13Z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